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4" r:id="rId3"/>
    <p:sldId id="267" r:id="rId4"/>
    <p:sldId id="313" r:id="rId5"/>
    <p:sldId id="318" r:id="rId6"/>
    <p:sldId id="323" r:id="rId7"/>
    <p:sldId id="317" r:id="rId8"/>
    <p:sldId id="321" r:id="rId9"/>
    <p:sldId id="322" r:id="rId10"/>
    <p:sldId id="326" r:id="rId11"/>
    <p:sldId id="266" r:id="rId12"/>
    <p:sldId id="268" r:id="rId13"/>
    <p:sldId id="269" r:id="rId14"/>
    <p:sldId id="270" r:id="rId15"/>
    <p:sldId id="272" r:id="rId16"/>
    <p:sldId id="273" r:id="rId17"/>
    <p:sldId id="312" r:id="rId18"/>
    <p:sldId id="325" r:id="rId19"/>
    <p:sldId id="32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68" autoAdjust="0"/>
    <p:restoredTop sz="94660"/>
  </p:normalViewPr>
  <p:slideViewPr>
    <p:cSldViewPr snapToGrid="0">
      <p:cViewPr varScale="1">
        <p:scale>
          <a:sx n="127" d="100"/>
          <a:sy n="127" d="100"/>
        </p:scale>
        <p:origin x="738" y="12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19F7-8C25-421B-8686-6F54E0FEEB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F069C9-705A-4B23-BE0F-216D7AEF9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B151B9-307E-42A3-8E13-1F632C1F9214}"/>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5" name="Footer Placeholder 4">
            <a:extLst>
              <a:ext uri="{FF2B5EF4-FFF2-40B4-BE49-F238E27FC236}">
                <a16:creationId xmlns:a16="http://schemas.microsoft.com/office/drawing/2014/main" id="{37DAD024-9F17-41A7-BAF9-633668439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FAD92-3FC4-48C3-A27B-2A66EBE2A937}"/>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41754513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C174-A5BD-4BE7-BFA2-8FCBF90B5C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6B5BD6-9F0D-480E-B12E-1C4412A70A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354DA-F528-417F-9476-FF94CE25F87E}"/>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5" name="Footer Placeholder 4">
            <a:extLst>
              <a:ext uri="{FF2B5EF4-FFF2-40B4-BE49-F238E27FC236}">
                <a16:creationId xmlns:a16="http://schemas.microsoft.com/office/drawing/2014/main" id="{70DA1842-68DA-4C01-95D3-015FB78D4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45799C-BE32-4E47-BD64-EE4C53AE9C3C}"/>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23064850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B553F-E7E0-4D38-ABB9-DEAE004243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376657-7944-4B17-92D0-D3266E10F4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AA2E7-1F5C-46DB-B076-BBD063B7D44A}"/>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5" name="Footer Placeholder 4">
            <a:extLst>
              <a:ext uri="{FF2B5EF4-FFF2-40B4-BE49-F238E27FC236}">
                <a16:creationId xmlns:a16="http://schemas.microsoft.com/office/drawing/2014/main" id="{C9C3FF1E-66D1-4980-B905-F9090520C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81E42-6A41-4AC9-8B99-56C0C21DBA1D}"/>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136226751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3235-8CAD-4A3E-93A0-F6A0A1A27B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18AEC-DFDD-4187-B634-68C7D63DA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06995-B27F-4C98-9C94-B486DF2B9600}"/>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5" name="Footer Placeholder 4">
            <a:extLst>
              <a:ext uri="{FF2B5EF4-FFF2-40B4-BE49-F238E27FC236}">
                <a16:creationId xmlns:a16="http://schemas.microsoft.com/office/drawing/2014/main" id="{2A34FBFF-87C3-4CAC-91B0-29E9DF2F4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58501-19EC-4451-92BF-C5BF0B8E391D}"/>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80361839"/>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69B8-2A74-4A5A-B845-91C0E27B07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04B942-2E44-4FB9-8FFD-EA8D6FEBDD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AC8A48-8062-4AEC-A48A-667EDF8350A9}"/>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5" name="Footer Placeholder 4">
            <a:extLst>
              <a:ext uri="{FF2B5EF4-FFF2-40B4-BE49-F238E27FC236}">
                <a16:creationId xmlns:a16="http://schemas.microsoft.com/office/drawing/2014/main" id="{44AB9190-5449-4E81-A77C-D9423247A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7AF75-17E5-44DA-B940-419814BC0B5A}"/>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743263532"/>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995F-80BE-4021-88F2-964636B28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8B12E7-FB26-4641-953D-65D6852EE2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DAE05F-96A9-4EB7-A138-3325318BCB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7F3100-7F65-42E1-8B62-3AE627FDA053}"/>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6" name="Footer Placeholder 5">
            <a:extLst>
              <a:ext uri="{FF2B5EF4-FFF2-40B4-BE49-F238E27FC236}">
                <a16:creationId xmlns:a16="http://schemas.microsoft.com/office/drawing/2014/main" id="{12522108-CC64-4612-B60C-5A88D7DB7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6EC97D-FF77-4CE7-BF46-CF1365CAB633}"/>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14853157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4821-6DF6-4BAF-A068-D897FD951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C00E0E-50E9-42B0-BB41-DB54D5D3A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47D1D-3B81-49D3-883A-F8C7E5ABAA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A5C9C5-FF3C-4218-A2CB-79EB48E18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FE2C6A-250D-4BBC-A592-06FD1CD169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FF3E50-39D7-4B30-9E9D-1728F23EE54B}"/>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8" name="Footer Placeholder 7">
            <a:extLst>
              <a:ext uri="{FF2B5EF4-FFF2-40B4-BE49-F238E27FC236}">
                <a16:creationId xmlns:a16="http://schemas.microsoft.com/office/drawing/2014/main" id="{251D69BA-C952-4A58-98B5-90CD8D3A79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2CB6B9-5F4C-469D-839B-6B3B01CDA046}"/>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606397285"/>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0378-5AF2-45A5-BC61-1EEF33219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9B1B66-F0A7-495B-BD94-4A58CE407606}"/>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4" name="Footer Placeholder 3">
            <a:extLst>
              <a:ext uri="{FF2B5EF4-FFF2-40B4-BE49-F238E27FC236}">
                <a16:creationId xmlns:a16="http://schemas.microsoft.com/office/drawing/2014/main" id="{A17DFAD4-244F-4E53-A38F-22DDDFFA8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D08D89-4809-4DB1-9BA7-AA147D078703}"/>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42194975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C7E2BE-B99A-43DD-9B77-984513E78161}"/>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3" name="Footer Placeholder 2">
            <a:extLst>
              <a:ext uri="{FF2B5EF4-FFF2-40B4-BE49-F238E27FC236}">
                <a16:creationId xmlns:a16="http://schemas.microsoft.com/office/drawing/2014/main" id="{CBD378D4-EA9A-47AE-A9D8-3DB966A3BE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1976F3-539D-4CA0-A752-095DAFAEDB58}"/>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166032607"/>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F8A7-4A9D-4FC8-A288-213E856FF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AF7F42-69C4-4632-9366-5CDED46CD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20D0E-78CC-4C1E-B826-FC4D6EFC4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BB934D-E155-4D28-909E-C8284A6705D8}"/>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6" name="Footer Placeholder 5">
            <a:extLst>
              <a:ext uri="{FF2B5EF4-FFF2-40B4-BE49-F238E27FC236}">
                <a16:creationId xmlns:a16="http://schemas.microsoft.com/office/drawing/2014/main" id="{9B276422-72F9-4191-964E-87DFF3A04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24680-46F7-4A92-9DF8-02FFD892D63E}"/>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546911083"/>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B8CC0-02F0-482A-8F04-300DEC675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86733-7150-41D2-AFF4-1B2A82BC3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9E2A43-78D3-4E06-8BE2-194D914AC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DD55F-C1C5-42A6-A334-578CB048EEF6}"/>
              </a:ext>
            </a:extLst>
          </p:cNvPr>
          <p:cNvSpPr>
            <a:spLocks noGrp="1"/>
          </p:cNvSpPr>
          <p:nvPr>
            <p:ph type="dt" sz="half" idx="10"/>
          </p:nvPr>
        </p:nvSpPr>
        <p:spPr/>
        <p:txBody>
          <a:bodyPr/>
          <a:lstStyle/>
          <a:p>
            <a:fld id="{D5275DCE-A38E-43C5-B7F1-C0AB8D2473F6}" type="datetimeFigureOut">
              <a:rPr lang="en-US" smtClean="0"/>
              <a:t>4/9/2022</a:t>
            </a:fld>
            <a:endParaRPr lang="en-US"/>
          </a:p>
        </p:txBody>
      </p:sp>
      <p:sp>
        <p:nvSpPr>
          <p:cNvPr id="6" name="Footer Placeholder 5">
            <a:extLst>
              <a:ext uri="{FF2B5EF4-FFF2-40B4-BE49-F238E27FC236}">
                <a16:creationId xmlns:a16="http://schemas.microsoft.com/office/drawing/2014/main" id="{C05CC10E-FB53-4374-88B5-913685006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39C51-7481-4EFD-9603-77ED6C2526BA}"/>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1627306792"/>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8B3B28-7F70-49F2-B7E1-DB07F2B3B1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DF60A5-C32F-418D-9DB3-771EA490F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CFCDC8-B9DB-4427-AC6C-97892B8D2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75DCE-A38E-43C5-B7F1-C0AB8D2473F6}" type="datetimeFigureOut">
              <a:rPr lang="en-US" smtClean="0"/>
              <a:t>4/9/2022</a:t>
            </a:fld>
            <a:endParaRPr lang="en-US"/>
          </a:p>
        </p:txBody>
      </p:sp>
      <p:sp>
        <p:nvSpPr>
          <p:cNvPr id="5" name="Footer Placeholder 4">
            <a:extLst>
              <a:ext uri="{FF2B5EF4-FFF2-40B4-BE49-F238E27FC236}">
                <a16:creationId xmlns:a16="http://schemas.microsoft.com/office/drawing/2014/main" id="{62FF4AD6-EBA9-43EA-ADEF-D9985AD7A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EE881F-426F-4AC6-A663-E2DA361112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7BE66-5BCA-401B-8C4D-0BCAC298F1E0}" type="slidenum">
              <a:rPr lang="en-US" smtClean="0"/>
              <a:t>‹#›</a:t>
            </a:fld>
            <a:endParaRPr lang="en-US"/>
          </a:p>
        </p:txBody>
      </p:sp>
    </p:spTree>
    <p:extLst>
      <p:ext uri="{BB962C8B-B14F-4D97-AF65-F5344CB8AC3E}">
        <p14:creationId xmlns:p14="http://schemas.microsoft.com/office/powerpoint/2010/main" val="4143255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10004777" y="5260621"/>
            <a:ext cx="1588911" cy="1325563"/>
          </a:xfrm>
        </p:spPr>
        <p:txBody>
          <a:bodyPr>
            <a:normAutofit/>
          </a:bodyPr>
          <a:lstStyle/>
          <a:p>
            <a:r>
              <a:rPr lang="en-US" sz="1100" dirty="0">
                <a:latin typeface="Arial" panose="020B0604020202020204" pitchFamily="34" charset="0"/>
                <a:cs typeface="Arial" panose="020B0604020202020204" pitchFamily="34" charset="0"/>
              </a:rPr>
              <a:t>April 9, 2022</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Warfield Blvd</a:t>
            </a:r>
          </a:p>
        </p:txBody>
      </p:sp>
    </p:spTree>
    <p:extLst>
      <p:ext uri="{BB962C8B-B14F-4D97-AF65-F5344CB8AC3E}">
        <p14:creationId xmlns:p14="http://schemas.microsoft.com/office/powerpoint/2010/main" val="106605561"/>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6">
            <a:extLst>
              <a:ext uri="{FF2B5EF4-FFF2-40B4-BE49-F238E27FC236}">
                <a16:creationId xmlns:a16="http://schemas.microsoft.com/office/drawing/2014/main" id="{0F3F8B26-1FB5-4FED-95B9-13536CB774A3}"/>
              </a:ext>
            </a:extLst>
          </p:cNvPr>
          <p:cNvSpPr>
            <a:spLocks noGrp="1" noChangeArrowheads="1"/>
          </p:cNvSpPr>
          <p:nvPr>
            <p:ph type="title"/>
          </p:nvPr>
        </p:nvSpPr>
        <p:spPr>
          <a:xfrm>
            <a:off x="1524000" y="2857500"/>
            <a:ext cx="9144000" cy="1143000"/>
          </a:xfrm>
        </p:spPr>
        <p:txBody>
          <a:bodyPr>
            <a:normAutofit/>
          </a:bodyPr>
          <a:lstStyle/>
          <a:p>
            <a:pPr algn="ctr" eaLnBrk="1" hangingPunct="1">
              <a:defRPr/>
            </a:pPr>
            <a:r>
              <a:rPr lang="en-US" altLang="en-US" sz="4000" b="1" dirty="0">
                <a:solidFill>
                  <a:schemeClr val="bg1"/>
                </a:solidFill>
                <a:latin typeface="Arial" panose="020B0604020202020204" pitchFamily="34" charset="0"/>
                <a:cs typeface="Arial" panose="020B0604020202020204" pitchFamily="34" charset="0"/>
              </a:rPr>
              <a:t>1 Peter 3 on submissive behavior…</a:t>
            </a:r>
          </a:p>
        </p:txBody>
      </p:sp>
    </p:spTree>
    <p:extLst>
      <p:ext uri="{BB962C8B-B14F-4D97-AF65-F5344CB8AC3E}">
        <p14:creationId xmlns:p14="http://schemas.microsoft.com/office/powerpoint/2010/main" val="3811866042"/>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41445"/>
            <a:ext cx="105156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4000" b="1" dirty="0">
                <a:solidFill>
                  <a:schemeClr val="bg1"/>
                </a:solidFill>
              </a:rPr>
              <a:t>1 Peter 3</a:t>
            </a:r>
          </a:p>
          <a:p>
            <a:pPr algn="just"/>
            <a:endParaRPr lang="en-US" altLang="en-US" sz="3000" b="1" dirty="0">
              <a:solidFill>
                <a:schemeClr val="bg1"/>
              </a:solidFill>
            </a:endParaRPr>
          </a:p>
          <a:p>
            <a:pPr algn="just"/>
            <a:endParaRPr lang="en-US" altLang="en-US" sz="3000" b="1" dirty="0">
              <a:solidFill>
                <a:schemeClr val="bg1"/>
              </a:solidFill>
            </a:endParaRPr>
          </a:p>
          <a:p>
            <a:pPr algn="just"/>
            <a:r>
              <a:rPr lang="en-US" altLang="en-US" sz="3600" b="1" dirty="0">
                <a:solidFill>
                  <a:schemeClr val="bg1"/>
                </a:solidFill>
              </a:rPr>
              <a:t>1 </a:t>
            </a:r>
            <a:r>
              <a:rPr lang="en-US" altLang="en-US" sz="3600" b="1" u="sng" dirty="0">
                <a:solidFill>
                  <a:schemeClr val="bg1"/>
                </a:solidFill>
              </a:rPr>
              <a:t>Wives</a:t>
            </a:r>
            <a:r>
              <a:rPr lang="en-US" altLang="en-US" sz="3600" b="1" dirty="0">
                <a:solidFill>
                  <a:schemeClr val="bg1"/>
                </a:solidFill>
              </a:rPr>
              <a:t>, likewise, be submissive to your own husbands, that even if some do not obey the word, they, without a word, may be won by the conduct of their wives, 2 when they observe your chaste conduct accompanied by fear.</a:t>
            </a:r>
          </a:p>
          <a:p>
            <a:pPr algn="just"/>
            <a:endParaRPr lang="en-US" altLang="en-US" sz="3600" b="1" dirty="0">
              <a:solidFill>
                <a:schemeClr val="bg1"/>
              </a:solidFill>
            </a:endParaRPr>
          </a:p>
        </p:txBody>
      </p:sp>
      <p:cxnSp>
        <p:nvCxnSpPr>
          <p:cNvPr id="5" name="Straight Connector 4">
            <a:extLst>
              <a:ext uri="{FF2B5EF4-FFF2-40B4-BE49-F238E27FC236}">
                <a16:creationId xmlns:a16="http://schemas.microsoft.com/office/drawing/2014/main" id="{32B8A766-98F9-437D-9A7B-5CDFA689A86E}"/>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836297"/>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41445"/>
            <a:ext cx="105156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4000" b="1" dirty="0">
                <a:solidFill>
                  <a:schemeClr val="bg1"/>
                </a:solidFill>
              </a:rPr>
              <a:t>1 Peter 3</a:t>
            </a:r>
          </a:p>
          <a:p>
            <a:pPr algn="just"/>
            <a:endParaRPr lang="en-US" altLang="en-US" sz="3000" b="1" dirty="0">
              <a:solidFill>
                <a:schemeClr val="bg1"/>
              </a:solidFill>
            </a:endParaRPr>
          </a:p>
          <a:p>
            <a:pPr algn="just"/>
            <a:endParaRPr lang="en-US" altLang="en-US" sz="3000" b="1" dirty="0">
              <a:solidFill>
                <a:schemeClr val="bg1"/>
              </a:solidFill>
            </a:endParaRPr>
          </a:p>
          <a:p>
            <a:pPr algn="just"/>
            <a:r>
              <a:rPr lang="en-US" altLang="en-US" sz="3600" b="1" dirty="0">
                <a:solidFill>
                  <a:schemeClr val="bg1"/>
                </a:solidFill>
              </a:rPr>
              <a:t>3 Do not let your adornment be merely outward - arranging the hair, wearing gold, or putting on fine apparel - 4 rather let it be the hidden person of the heart, with the incorruptible beauty of a gentle and quiet spirit, which is very precious in the sight of God. </a:t>
            </a:r>
            <a:endParaRPr lang="en-US" altLang="en-US" sz="3000" dirty="0">
              <a:solidFill>
                <a:schemeClr val="bg1"/>
              </a:solidFill>
            </a:endParaRPr>
          </a:p>
        </p:txBody>
      </p:sp>
      <p:cxnSp>
        <p:nvCxnSpPr>
          <p:cNvPr id="5" name="Straight Connector 4">
            <a:extLst>
              <a:ext uri="{FF2B5EF4-FFF2-40B4-BE49-F238E27FC236}">
                <a16:creationId xmlns:a16="http://schemas.microsoft.com/office/drawing/2014/main" id="{A3D03BB6-0773-4D96-946C-FB9F9707E53C}"/>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79692"/>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41445"/>
            <a:ext cx="105156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4000" b="1" dirty="0">
                <a:solidFill>
                  <a:schemeClr val="bg1"/>
                </a:solidFill>
              </a:rPr>
              <a:t>1 Peter 3</a:t>
            </a:r>
          </a:p>
          <a:p>
            <a:pPr algn="just"/>
            <a:endParaRPr lang="en-US" altLang="en-US" sz="3000" b="1" dirty="0">
              <a:solidFill>
                <a:schemeClr val="bg1"/>
              </a:solidFill>
            </a:endParaRPr>
          </a:p>
          <a:p>
            <a:pPr algn="just"/>
            <a:endParaRPr lang="en-US" altLang="en-US" sz="3000" b="1" dirty="0">
              <a:solidFill>
                <a:schemeClr val="bg1"/>
              </a:solidFill>
            </a:endParaRPr>
          </a:p>
          <a:p>
            <a:pPr algn="just"/>
            <a:r>
              <a:rPr lang="en-US" altLang="en-US" sz="3600" b="1" dirty="0">
                <a:solidFill>
                  <a:schemeClr val="bg1"/>
                </a:solidFill>
              </a:rPr>
              <a:t>5 For in this manner, in former times, the holy women who trusted in God also adorned themselves, being submissive to their own husbands, 6 as Sarah obeyed Abraham, calling him lord, whose daughters you are if you do good and are not afraid with any terror.</a:t>
            </a:r>
            <a:endParaRPr lang="en-US" altLang="en-US" sz="3000" dirty="0">
              <a:solidFill>
                <a:schemeClr val="bg1"/>
              </a:solidFill>
            </a:endParaRPr>
          </a:p>
        </p:txBody>
      </p:sp>
      <p:cxnSp>
        <p:nvCxnSpPr>
          <p:cNvPr id="5" name="Straight Connector 4">
            <a:extLst>
              <a:ext uri="{FF2B5EF4-FFF2-40B4-BE49-F238E27FC236}">
                <a16:creationId xmlns:a16="http://schemas.microsoft.com/office/drawing/2014/main" id="{0E6663C6-42D9-4A68-AE81-B01238F6329F}"/>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532210"/>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41445"/>
            <a:ext cx="10515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4000" b="1" dirty="0">
                <a:solidFill>
                  <a:schemeClr val="bg1"/>
                </a:solidFill>
              </a:rPr>
              <a:t>1 Peter 3</a:t>
            </a:r>
          </a:p>
          <a:p>
            <a:pPr algn="just"/>
            <a:endParaRPr lang="en-US" altLang="en-US" sz="3000" b="1" dirty="0">
              <a:solidFill>
                <a:schemeClr val="bg1"/>
              </a:solidFill>
            </a:endParaRPr>
          </a:p>
          <a:p>
            <a:pPr algn="just"/>
            <a:endParaRPr lang="en-US" altLang="en-US" sz="3000" b="1" dirty="0">
              <a:solidFill>
                <a:schemeClr val="bg1"/>
              </a:solidFill>
            </a:endParaRPr>
          </a:p>
          <a:p>
            <a:pPr algn="just"/>
            <a:r>
              <a:rPr lang="en-US" altLang="en-US" sz="3600" b="1" dirty="0">
                <a:solidFill>
                  <a:schemeClr val="bg1"/>
                </a:solidFill>
              </a:rPr>
              <a:t>7 </a:t>
            </a:r>
            <a:r>
              <a:rPr lang="en-US" altLang="en-US" sz="3600" b="1" u="sng" dirty="0">
                <a:solidFill>
                  <a:schemeClr val="bg1"/>
                </a:solidFill>
              </a:rPr>
              <a:t>Husbands</a:t>
            </a:r>
            <a:r>
              <a:rPr lang="en-US" altLang="en-US" sz="3600" b="1" dirty="0">
                <a:solidFill>
                  <a:schemeClr val="bg1"/>
                </a:solidFill>
              </a:rPr>
              <a:t>, likewise, dwell with them with understanding, giving honor to the wife, as to the weaker vessel, and as being heirs together of the grace of life, that your prayers may not be hindered.</a:t>
            </a:r>
          </a:p>
        </p:txBody>
      </p:sp>
      <p:cxnSp>
        <p:nvCxnSpPr>
          <p:cNvPr id="5" name="Straight Connector 4">
            <a:extLst>
              <a:ext uri="{FF2B5EF4-FFF2-40B4-BE49-F238E27FC236}">
                <a16:creationId xmlns:a16="http://schemas.microsoft.com/office/drawing/2014/main" id="{99CE1F45-DCE0-4A81-B643-5ED03537C859}"/>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99617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41445"/>
            <a:ext cx="105156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4000" b="1" dirty="0">
                <a:solidFill>
                  <a:schemeClr val="bg1"/>
                </a:solidFill>
              </a:rPr>
              <a:t>1 Peter 3</a:t>
            </a:r>
          </a:p>
          <a:p>
            <a:pPr algn="just"/>
            <a:endParaRPr lang="en-US" altLang="en-US" sz="3000" b="1" dirty="0">
              <a:solidFill>
                <a:schemeClr val="bg1"/>
              </a:solidFill>
            </a:endParaRPr>
          </a:p>
          <a:p>
            <a:pPr algn="just"/>
            <a:endParaRPr lang="en-US" altLang="en-US" sz="3000" b="1" dirty="0">
              <a:solidFill>
                <a:schemeClr val="bg1"/>
              </a:solidFill>
            </a:endParaRPr>
          </a:p>
          <a:p>
            <a:pPr algn="just"/>
            <a:r>
              <a:rPr lang="en-US" altLang="en-US" sz="3600" b="1" dirty="0">
                <a:solidFill>
                  <a:schemeClr val="bg1"/>
                </a:solidFill>
              </a:rPr>
              <a:t>8 Finally, </a:t>
            </a:r>
            <a:r>
              <a:rPr lang="en-US" altLang="en-US" sz="3600" b="1" u="sng" dirty="0">
                <a:solidFill>
                  <a:schemeClr val="bg1"/>
                </a:solidFill>
              </a:rPr>
              <a:t>all of you</a:t>
            </a:r>
            <a:r>
              <a:rPr lang="en-US" altLang="en-US" sz="3600" b="1" dirty="0">
                <a:solidFill>
                  <a:schemeClr val="bg1"/>
                </a:solidFill>
              </a:rPr>
              <a:t> be of one mind, having compassion for one another; love as brothers, be tenderhearted, be courteous; 9 not returning evil for evil or reviling for reviling, but on the contrary blessing, knowing that you were called to this, that you may inherit a blessing. </a:t>
            </a:r>
            <a:endParaRPr lang="en-US" altLang="en-US" sz="3000" dirty="0">
              <a:solidFill>
                <a:schemeClr val="bg1"/>
              </a:solidFill>
            </a:endParaRPr>
          </a:p>
        </p:txBody>
      </p:sp>
      <p:cxnSp>
        <p:nvCxnSpPr>
          <p:cNvPr id="5" name="Straight Connector 4">
            <a:extLst>
              <a:ext uri="{FF2B5EF4-FFF2-40B4-BE49-F238E27FC236}">
                <a16:creationId xmlns:a16="http://schemas.microsoft.com/office/drawing/2014/main" id="{BA4B8E30-AC96-4111-AE28-1746BA31298E}"/>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368113"/>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41445"/>
            <a:ext cx="10515600"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4000" b="1" dirty="0">
                <a:solidFill>
                  <a:schemeClr val="bg1"/>
                </a:solidFill>
              </a:rPr>
              <a:t>1 Peter 3</a:t>
            </a:r>
          </a:p>
          <a:p>
            <a:pPr algn="just"/>
            <a:endParaRPr lang="en-US" altLang="en-US" sz="3000" b="1" dirty="0">
              <a:solidFill>
                <a:schemeClr val="bg1"/>
              </a:solidFill>
            </a:endParaRPr>
          </a:p>
          <a:p>
            <a:pPr algn="just"/>
            <a:endParaRPr lang="en-US" altLang="en-US" sz="1600" b="1" dirty="0">
              <a:solidFill>
                <a:schemeClr val="bg1"/>
              </a:solidFill>
            </a:endParaRPr>
          </a:p>
          <a:p>
            <a:pPr algn="just"/>
            <a:r>
              <a:rPr lang="en-US" altLang="en-US" sz="3600" b="1" dirty="0">
                <a:solidFill>
                  <a:schemeClr val="bg1"/>
                </a:solidFill>
              </a:rPr>
              <a:t>10 For “He who would love life and see good days, let him refrain his tongue from evil, and his lips from speaking deceit.  11 Let him turn away from evil and do good;  Let him seek peace and pursue it.  12 For the eyes of the Lord are on the righteous, and His ears are open to their prayers;  But the face of the Lord is against those who do evil.” </a:t>
            </a:r>
            <a:r>
              <a:rPr lang="en-US" altLang="en-US" sz="2400" b="1" dirty="0">
                <a:solidFill>
                  <a:schemeClr val="bg1"/>
                </a:solidFill>
              </a:rPr>
              <a:t>Psalm 34:12-16</a:t>
            </a:r>
            <a:endParaRPr lang="en-US" altLang="en-US" sz="3600" b="1" dirty="0">
              <a:solidFill>
                <a:schemeClr val="bg1"/>
              </a:solidFill>
            </a:endParaRPr>
          </a:p>
        </p:txBody>
      </p:sp>
      <p:cxnSp>
        <p:nvCxnSpPr>
          <p:cNvPr id="5" name="Straight Connector 4">
            <a:extLst>
              <a:ext uri="{FF2B5EF4-FFF2-40B4-BE49-F238E27FC236}">
                <a16:creationId xmlns:a16="http://schemas.microsoft.com/office/drawing/2014/main" id="{63FE8234-ACB3-4D16-BC6D-D3B1D4D2E96D}"/>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077005"/>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6">
            <a:extLst>
              <a:ext uri="{FF2B5EF4-FFF2-40B4-BE49-F238E27FC236}">
                <a16:creationId xmlns:a16="http://schemas.microsoft.com/office/drawing/2014/main" id="{0F3F8B26-1FB5-4FED-95B9-13536CB774A3}"/>
              </a:ext>
            </a:extLst>
          </p:cNvPr>
          <p:cNvSpPr>
            <a:spLocks noGrp="1" noChangeArrowheads="1"/>
          </p:cNvSpPr>
          <p:nvPr>
            <p:ph type="title"/>
          </p:nvPr>
        </p:nvSpPr>
        <p:spPr>
          <a:xfrm>
            <a:off x="1524000" y="2857500"/>
            <a:ext cx="9144000" cy="1143000"/>
          </a:xfrm>
        </p:spPr>
        <p:txBody>
          <a:bodyPr>
            <a:normAutofit/>
          </a:bodyPr>
          <a:lstStyle/>
          <a:p>
            <a:pPr algn="ctr" eaLnBrk="1" hangingPunct="1">
              <a:defRPr/>
            </a:pPr>
            <a:r>
              <a:rPr lang="en-US" altLang="en-US" sz="4000" b="1" dirty="0">
                <a:solidFill>
                  <a:schemeClr val="bg1"/>
                </a:solidFill>
                <a:latin typeface="Arial" panose="020B0604020202020204" pitchFamily="34" charset="0"/>
                <a:cs typeface="Arial" panose="020B0604020202020204" pitchFamily="34" charset="0"/>
              </a:rPr>
              <a:t>But first, we must submit to God…</a:t>
            </a:r>
          </a:p>
        </p:txBody>
      </p:sp>
    </p:spTree>
    <p:extLst>
      <p:ext uri="{BB962C8B-B14F-4D97-AF65-F5344CB8AC3E}">
        <p14:creationId xmlns:p14="http://schemas.microsoft.com/office/powerpoint/2010/main" val="2527741987"/>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6">
            <a:extLst>
              <a:ext uri="{FF2B5EF4-FFF2-40B4-BE49-F238E27FC236}">
                <a16:creationId xmlns:a16="http://schemas.microsoft.com/office/drawing/2014/main" id="{0F3F8B26-1FB5-4FED-95B9-13536CB774A3}"/>
              </a:ext>
            </a:extLst>
          </p:cNvPr>
          <p:cNvSpPr>
            <a:spLocks noGrp="1" noChangeArrowheads="1"/>
          </p:cNvSpPr>
          <p:nvPr>
            <p:ph type="title"/>
          </p:nvPr>
        </p:nvSpPr>
        <p:spPr>
          <a:xfrm>
            <a:off x="998620" y="3158101"/>
            <a:ext cx="10431380" cy="1967544"/>
          </a:xfrm>
        </p:spPr>
        <p:txBody>
          <a:bodyPr>
            <a:normAutofit/>
          </a:bodyPr>
          <a:lstStyle/>
          <a:p>
            <a:pPr eaLnBrk="1" hangingPunct="1">
              <a:defRPr/>
            </a:pPr>
            <a:r>
              <a:rPr lang="en-US" altLang="en-US" sz="3600" b="1" dirty="0">
                <a:solidFill>
                  <a:schemeClr val="bg1"/>
                </a:solidFill>
                <a:latin typeface="Arial" panose="020B0604020202020204" pitchFamily="34" charset="0"/>
                <a:cs typeface="Arial" panose="020B0604020202020204" pitchFamily="34" charset="0"/>
              </a:rPr>
              <a:t>“…a </a:t>
            </a:r>
            <a:r>
              <a:rPr lang="en-US" altLang="en-US" sz="3600" b="1" u="sng" dirty="0">
                <a:solidFill>
                  <a:schemeClr val="bg1"/>
                </a:solidFill>
                <a:latin typeface="Arial" panose="020B0604020202020204" pitchFamily="34" charset="0"/>
                <a:cs typeface="Arial" panose="020B0604020202020204" pitchFamily="34" charset="0"/>
              </a:rPr>
              <a:t>woman</a:t>
            </a:r>
            <a:r>
              <a:rPr lang="en-US" altLang="en-US" sz="3600" b="1" dirty="0">
                <a:solidFill>
                  <a:schemeClr val="bg1"/>
                </a:solidFill>
                <a:latin typeface="Arial" panose="020B0604020202020204" pitchFamily="34" charset="0"/>
                <a:cs typeface="Arial" panose="020B0604020202020204" pitchFamily="34" charset="0"/>
              </a:rPr>
              <a:t> who </a:t>
            </a:r>
            <a:r>
              <a:rPr lang="en-US" altLang="en-US" sz="3600" b="1" u="sng" dirty="0">
                <a:solidFill>
                  <a:schemeClr val="bg1"/>
                </a:solidFill>
                <a:latin typeface="Arial" panose="020B0604020202020204" pitchFamily="34" charset="0"/>
                <a:cs typeface="Arial" panose="020B0604020202020204" pitchFamily="34" charset="0"/>
              </a:rPr>
              <a:t>fears the Lord</a:t>
            </a:r>
            <a:r>
              <a:rPr lang="en-US" altLang="en-US" sz="3600" b="1" dirty="0">
                <a:solidFill>
                  <a:schemeClr val="bg1"/>
                </a:solidFill>
                <a:latin typeface="Arial" panose="020B0604020202020204" pitchFamily="34" charset="0"/>
                <a:cs typeface="Arial" panose="020B0604020202020204" pitchFamily="34" charset="0"/>
              </a:rPr>
              <a:t>, she shall be praised.”  (Prov 30:30b)</a:t>
            </a:r>
            <a:br>
              <a:rPr lang="en-US" altLang="en-US" sz="3600" b="1" dirty="0">
                <a:solidFill>
                  <a:schemeClr val="bg1"/>
                </a:solidFill>
                <a:latin typeface="Arial" panose="020B0604020202020204" pitchFamily="34" charset="0"/>
                <a:cs typeface="Arial" panose="020B0604020202020204" pitchFamily="34" charset="0"/>
              </a:rPr>
            </a:br>
            <a:endParaRPr lang="en-US" altLang="en-US" sz="36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756C9E24-2EAE-467E-AB1E-078B927E975A}"/>
              </a:ext>
            </a:extLst>
          </p:cNvPr>
          <p:cNvSpPr txBox="1"/>
          <p:nvPr/>
        </p:nvSpPr>
        <p:spPr>
          <a:xfrm>
            <a:off x="998620" y="518036"/>
            <a:ext cx="9962148" cy="2308324"/>
          </a:xfrm>
          <a:prstGeom prst="rect">
            <a:avLst/>
          </a:prstGeom>
          <a:noFill/>
        </p:spPr>
        <p:txBody>
          <a:bodyPr wrap="square">
            <a:spAutoFit/>
          </a:bodyPr>
          <a:lstStyle/>
          <a:p>
            <a:pPr algn="just"/>
            <a:r>
              <a:rPr lang="en-US" dirty="0">
                <a:solidFill>
                  <a:schemeClr val="bg1"/>
                </a:solidFill>
              </a:rPr>
              <a:t> </a:t>
            </a:r>
            <a:r>
              <a:rPr lang="en-US" sz="3600" b="1" dirty="0">
                <a:solidFill>
                  <a:schemeClr val="bg1"/>
                </a:solidFill>
                <a:latin typeface="Arial" panose="020B0604020202020204" pitchFamily="34" charset="0"/>
                <a:cs typeface="Arial" panose="020B0604020202020204" pitchFamily="34" charset="0"/>
              </a:rPr>
              <a:t>“…</a:t>
            </a:r>
            <a:r>
              <a:rPr lang="en-US" sz="3600" b="1" u="sng" dirty="0">
                <a:solidFill>
                  <a:schemeClr val="bg1"/>
                </a:solidFill>
                <a:latin typeface="Arial" panose="020B0604020202020204" pitchFamily="34" charset="0"/>
                <a:cs typeface="Arial" panose="020B0604020202020204" pitchFamily="34" charset="0"/>
              </a:rPr>
              <a:t>he</a:t>
            </a:r>
            <a:r>
              <a:rPr lang="en-US" sz="3600" b="1" dirty="0">
                <a:solidFill>
                  <a:schemeClr val="bg1"/>
                </a:solidFill>
                <a:latin typeface="Arial" panose="020B0604020202020204" pitchFamily="34" charset="0"/>
                <a:cs typeface="Arial" panose="020B0604020202020204" pitchFamily="34" charset="0"/>
              </a:rPr>
              <a:t> may command his children and his household after him, that they keep the </a:t>
            </a:r>
            <a:r>
              <a:rPr lang="en-US" sz="3600" b="1" u="sng" dirty="0">
                <a:solidFill>
                  <a:schemeClr val="bg1"/>
                </a:solidFill>
                <a:latin typeface="Arial" panose="020B0604020202020204" pitchFamily="34" charset="0"/>
                <a:cs typeface="Arial" panose="020B0604020202020204" pitchFamily="34" charset="0"/>
              </a:rPr>
              <a:t>way of the Lord</a:t>
            </a:r>
            <a:r>
              <a:rPr lang="en-US" sz="3600" b="1" dirty="0">
                <a:solidFill>
                  <a:schemeClr val="bg1"/>
                </a:solidFill>
                <a:latin typeface="Arial" panose="020B0604020202020204" pitchFamily="34" charset="0"/>
                <a:cs typeface="Arial" panose="020B0604020202020204" pitchFamily="34" charset="0"/>
              </a:rPr>
              <a:t>, to do righteousness and justice…” Gen 18:18</a:t>
            </a:r>
            <a:endParaRPr lang="en-US" b="1" dirty="0">
              <a:solidFill>
                <a:schemeClr val="bg1"/>
              </a:solidFill>
              <a:latin typeface="Arial" panose="020B0604020202020204" pitchFamily="34" charset="0"/>
              <a:cs typeface="Arial" panose="020B0604020202020204" pitchFamily="34" charset="0"/>
            </a:endParaRPr>
          </a:p>
        </p:txBody>
      </p:sp>
      <p:sp>
        <p:nvSpPr>
          <p:cNvPr id="5" name="Rectangle 6">
            <a:extLst>
              <a:ext uri="{FF2B5EF4-FFF2-40B4-BE49-F238E27FC236}">
                <a16:creationId xmlns:a16="http://schemas.microsoft.com/office/drawing/2014/main" id="{AC9960D4-0CFC-4BBB-8F27-D98B94360BF7}"/>
              </a:ext>
            </a:extLst>
          </p:cNvPr>
          <p:cNvSpPr txBox="1">
            <a:spLocks noChangeArrowheads="1"/>
          </p:cNvSpPr>
          <p:nvPr/>
        </p:nvSpPr>
        <p:spPr>
          <a:xfrm>
            <a:off x="998620" y="4949256"/>
            <a:ext cx="10431380" cy="1630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en-US" sz="3600" b="1" dirty="0">
                <a:solidFill>
                  <a:schemeClr val="bg1"/>
                </a:solidFill>
                <a:latin typeface="Arial" panose="020B0604020202020204" pitchFamily="34" charset="0"/>
                <a:cs typeface="Arial" panose="020B0604020202020204" pitchFamily="34" charset="0"/>
              </a:rPr>
              <a:t>"</a:t>
            </a:r>
            <a:r>
              <a:rPr lang="en-US" altLang="en-US" sz="3600" b="1" u="sng" dirty="0">
                <a:solidFill>
                  <a:schemeClr val="bg1"/>
                </a:solidFill>
                <a:latin typeface="Arial" panose="020B0604020202020204" pitchFamily="34" charset="0"/>
                <a:cs typeface="Arial" panose="020B0604020202020204" pitchFamily="34" charset="0"/>
              </a:rPr>
              <a:t>Children</a:t>
            </a:r>
            <a:r>
              <a:rPr lang="en-US" altLang="en-US" sz="3600" b="1" dirty="0">
                <a:solidFill>
                  <a:schemeClr val="bg1"/>
                </a:solidFill>
                <a:latin typeface="Arial" panose="020B0604020202020204" pitchFamily="34" charset="0"/>
                <a:cs typeface="Arial" panose="020B0604020202020204" pitchFamily="34" charset="0"/>
              </a:rPr>
              <a:t>, obey your parents </a:t>
            </a:r>
            <a:r>
              <a:rPr lang="en-US" altLang="en-US" sz="3600" b="1" u="sng" dirty="0">
                <a:solidFill>
                  <a:schemeClr val="bg1"/>
                </a:solidFill>
                <a:latin typeface="Arial" panose="020B0604020202020204" pitchFamily="34" charset="0"/>
                <a:cs typeface="Arial" panose="020B0604020202020204" pitchFamily="34" charset="0"/>
              </a:rPr>
              <a:t>in the Lord</a:t>
            </a:r>
            <a:r>
              <a:rPr lang="en-US" altLang="en-US" sz="3600" b="1" dirty="0">
                <a:solidFill>
                  <a:schemeClr val="bg1"/>
                </a:solidFill>
                <a:latin typeface="Arial" panose="020B0604020202020204" pitchFamily="34" charset="0"/>
                <a:cs typeface="Arial" panose="020B0604020202020204" pitchFamily="34" charset="0"/>
              </a:rPr>
              <a:t>, for this is right.” (Eph 6:1)</a:t>
            </a:r>
          </a:p>
        </p:txBody>
      </p:sp>
    </p:spTree>
    <p:extLst>
      <p:ext uri="{BB962C8B-B14F-4D97-AF65-F5344CB8AC3E}">
        <p14:creationId xmlns:p14="http://schemas.microsoft.com/office/powerpoint/2010/main" val="1100841665"/>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6">
            <a:extLst>
              <a:ext uri="{FF2B5EF4-FFF2-40B4-BE49-F238E27FC236}">
                <a16:creationId xmlns:a16="http://schemas.microsoft.com/office/drawing/2014/main" id="{0F3F8B26-1FB5-4FED-95B9-13536CB774A3}"/>
              </a:ext>
            </a:extLst>
          </p:cNvPr>
          <p:cNvSpPr>
            <a:spLocks noGrp="1" noChangeArrowheads="1"/>
          </p:cNvSpPr>
          <p:nvPr>
            <p:ph type="title"/>
          </p:nvPr>
        </p:nvSpPr>
        <p:spPr>
          <a:xfrm>
            <a:off x="1890963" y="1738563"/>
            <a:ext cx="8410074" cy="3380874"/>
          </a:xfrm>
        </p:spPr>
        <p:txBody>
          <a:bodyPr>
            <a:normAutofit/>
          </a:bodyPr>
          <a:lstStyle/>
          <a:p>
            <a:pPr eaLnBrk="1" hangingPunct="1">
              <a:defRPr/>
            </a:pPr>
            <a:r>
              <a:rPr lang="en-US" altLang="en-US" sz="3600" b="1" dirty="0">
                <a:solidFill>
                  <a:schemeClr val="bg1"/>
                </a:solidFill>
                <a:latin typeface="Arial" panose="020B0604020202020204" pitchFamily="34" charset="0"/>
                <a:cs typeface="Arial" panose="020B0604020202020204" pitchFamily="34" charset="0"/>
              </a:rPr>
              <a:t>“But as for me and my house, we will  </a:t>
            </a:r>
            <a:br>
              <a:rPr lang="en-US" altLang="en-US" sz="3600" b="1" dirty="0">
                <a:solidFill>
                  <a:schemeClr val="bg1"/>
                </a:solidFill>
                <a:latin typeface="Arial" panose="020B0604020202020204" pitchFamily="34" charset="0"/>
                <a:cs typeface="Arial" panose="020B0604020202020204" pitchFamily="34" charset="0"/>
              </a:rPr>
            </a:br>
            <a:r>
              <a:rPr lang="en-US" altLang="en-US" sz="3600" b="1" dirty="0">
                <a:solidFill>
                  <a:schemeClr val="bg1"/>
                </a:solidFill>
                <a:latin typeface="Arial" panose="020B0604020202020204" pitchFamily="34" charset="0"/>
                <a:cs typeface="Arial" panose="020B0604020202020204" pitchFamily="34" charset="0"/>
              </a:rPr>
              <a:t>  serve the Lord.” </a:t>
            </a:r>
            <a:br>
              <a:rPr lang="en-US" altLang="en-US" sz="3600" b="1" dirty="0">
                <a:solidFill>
                  <a:schemeClr val="bg1"/>
                </a:solidFill>
                <a:latin typeface="Arial" panose="020B0604020202020204" pitchFamily="34" charset="0"/>
                <a:cs typeface="Arial" panose="020B0604020202020204" pitchFamily="34" charset="0"/>
              </a:rPr>
            </a:br>
            <a:r>
              <a:rPr lang="en-US" altLang="en-US" sz="3600" b="1" dirty="0">
                <a:solidFill>
                  <a:schemeClr val="bg1"/>
                </a:solidFill>
                <a:latin typeface="Arial" panose="020B0604020202020204" pitchFamily="34" charset="0"/>
                <a:cs typeface="Arial" panose="020B0604020202020204" pitchFamily="34" charset="0"/>
              </a:rPr>
              <a:t>					    Joshua 24:15</a:t>
            </a:r>
          </a:p>
        </p:txBody>
      </p:sp>
    </p:spTree>
    <p:extLst>
      <p:ext uri="{BB962C8B-B14F-4D97-AF65-F5344CB8AC3E}">
        <p14:creationId xmlns:p14="http://schemas.microsoft.com/office/powerpoint/2010/main" val="2731923487"/>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0"/>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In The Family</a:t>
            </a:r>
          </a:p>
        </p:txBody>
      </p:sp>
      <p:cxnSp>
        <p:nvCxnSpPr>
          <p:cNvPr id="6" name="Straight Connector 5">
            <a:extLst>
              <a:ext uri="{FF2B5EF4-FFF2-40B4-BE49-F238E27FC236}">
                <a16:creationId xmlns:a16="http://schemas.microsoft.com/office/drawing/2014/main" id="{A936D58E-1DD5-4B3F-AAEC-FA6E6D7AFBFA}"/>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254625"/>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0"/>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In The Family</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459265"/>
            <a:ext cx="10897860" cy="5257624"/>
          </a:xfrm>
        </p:spPr>
        <p:txBody>
          <a:bodyPr>
            <a:normAutofit/>
          </a:bodyPr>
          <a:lstStyle/>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Home				Gen 2:18-24; Col 3:17-21</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Work				1 Tim 5:8; 2 </a:t>
            </a:r>
            <a:r>
              <a:rPr lang="en-US" sz="3600" b="1" dirty="0" err="1">
                <a:solidFill>
                  <a:schemeClr val="bg1"/>
                </a:solidFill>
                <a:latin typeface="Arial" panose="020B0604020202020204" pitchFamily="34" charset="0"/>
                <a:cs typeface="Arial" panose="020B0604020202020204" pitchFamily="34" charset="0"/>
              </a:rPr>
              <a:t>Thess</a:t>
            </a:r>
            <a:r>
              <a:rPr lang="en-US" sz="3600" b="1" dirty="0">
                <a:solidFill>
                  <a:schemeClr val="bg1"/>
                </a:solidFill>
                <a:latin typeface="Arial" panose="020B0604020202020204" pitchFamily="34" charset="0"/>
                <a:cs typeface="Arial" panose="020B0604020202020204" pitchFamily="34" charset="0"/>
              </a:rPr>
              <a:t> 3:10</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Instruction		Prov 4:10-15; Prov 22:6</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Example			1 Cor 11:1-3</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Discipline			Eph 6:1-4; Heb 12:5-11</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Work Ethic		Psalm 31; Prov 22:6</a:t>
            </a:r>
          </a:p>
          <a:p>
            <a:pPr marL="514350" indent="-514350">
              <a:buFont typeface="Arial" panose="020B0604020202020204" pitchFamily="34" charset="0"/>
              <a:buAutoNum type="arabicPeriod"/>
            </a:pPr>
            <a:r>
              <a:rPr lang="en-US" sz="3600" b="1" dirty="0">
                <a:solidFill>
                  <a:schemeClr val="bg1"/>
                </a:solidFill>
                <a:latin typeface="Arial" panose="020B0604020202020204" pitchFamily="34" charset="0"/>
                <a:cs typeface="Arial" panose="020B0604020202020204" pitchFamily="34" charset="0"/>
              </a:rPr>
              <a:t>Protection		Prov 14:26</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Worship			1 Peter 3:7</a:t>
            </a:r>
          </a:p>
          <a:p>
            <a:pPr marL="514350" indent="-514350">
              <a:buAutoNum type="arabicPeriod"/>
            </a:pPr>
            <a:endParaRPr lang="en-US" sz="3200" dirty="0">
              <a:solidFill>
                <a:schemeClr val="bg1"/>
              </a:solidFill>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a16="http://schemas.microsoft.com/office/drawing/2014/main" id="{A936D58E-1DD5-4B3F-AAEC-FA6E6D7AFBFA}"/>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802387"/>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0A27E29-3DCE-457A-A7D9-C15143E1AD2B}"/>
              </a:ext>
            </a:extLst>
          </p:cNvPr>
          <p:cNvSpPr>
            <a:spLocks noGrp="1" noChangeArrowheads="1"/>
          </p:cNvSpPr>
          <p:nvPr>
            <p:ph type="title"/>
          </p:nvPr>
        </p:nvSpPr>
        <p:spPr>
          <a:xfrm>
            <a:off x="838200" y="0"/>
            <a:ext cx="10515600" cy="1325563"/>
          </a:xfrm>
        </p:spPr>
        <p:txBody>
          <a:bodyPr/>
          <a:lstStyle/>
          <a:p>
            <a:pPr eaLnBrk="1" hangingPunct="1">
              <a:defRPr/>
            </a:pPr>
            <a:r>
              <a:rPr lang="en-US" altLang="en-US" sz="4000" b="1" dirty="0">
                <a:solidFill>
                  <a:schemeClr val="bg1"/>
                </a:solidFill>
                <a:latin typeface="Arial" panose="020B0604020202020204" pitchFamily="34" charset="0"/>
                <a:cs typeface="Arial" panose="020B0604020202020204" pitchFamily="34" charset="0"/>
              </a:rPr>
              <a:t>What Is A Family?</a:t>
            </a:r>
          </a:p>
        </p:txBody>
      </p:sp>
      <p:sp>
        <p:nvSpPr>
          <p:cNvPr id="67587" name="Rectangle 3">
            <a:extLst>
              <a:ext uri="{FF2B5EF4-FFF2-40B4-BE49-F238E27FC236}">
                <a16:creationId xmlns:a16="http://schemas.microsoft.com/office/drawing/2014/main" id="{C27D389E-B6A8-4E6C-B221-F5AE63B94B2F}"/>
              </a:ext>
            </a:extLst>
          </p:cNvPr>
          <p:cNvSpPr>
            <a:spLocks noGrp="1" noChangeArrowheads="1"/>
          </p:cNvSpPr>
          <p:nvPr>
            <p:ph type="body" idx="1"/>
          </p:nvPr>
        </p:nvSpPr>
        <p:spPr>
          <a:xfrm>
            <a:off x="1012641" y="1670300"/>
            <a:ext cx="10515600" cy="4611270"/>
          </a:xfrm>
        </p:spPr>
        <p:txBody>
          <a:bodyPr>
            <a:normAutofit/>
          </a:bodyPr>
          <a:lstStyle/>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Individual</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Husband/Wife</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Father/Mother/Children</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Mother/Children</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Extended Family</a:t>
            </a:r>
          </a:p>
        </p:txBody>
      </p:sp>
      <p:cxnSp>
        <p:nvCxnSpPr>
          <p:cNvPr id="4" name="Straight Connector 3">
            <a:extLst>
              <a:ext uri="{FF2B5EF4-FFF2-40B4-BE49-F238E27FC236}">
                <a16:creationId xmlns:a16="http://schemas.microsoft.com/office/drawing/2014/main" id="{3F3A22C8-55EF-4842-AEAC-059C648166F0}"/>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3">
            <a:extLst>
              <a:ext uri="{FF2B5EF4-FFF2-40B4-BE49-F238E27FC236}">
                <a16:creationId xmlns:a16="http://schemas.microsoft.com/office/drawing/2014/main" id="{BC7E2451-0D23-4358-BB6F-9FA3F337816E}"/>
              </a:ext>
            </a:extLst>
          </p:cNvPr>
          <p:cNvSpPr txBox="1">
            <a:spLocks noChangeArrowheads="1"/>
          </p:cNvSpPr>
          <p:nvPr/>
        </p:nvSpPr>
        <p:spPr>
          <a:xfrm>
            <a:off x="6518099" y="1712953"/>
            <a:ext cx="529790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altLang="en-US" sz="3200" b="1" i="1" dirty="0">
                <a:solidFill>
                  <a:schemeClr val="bg1"/>
                </a:solidFill>
                <a:latin typeface="Arial" panose="020B0604020202020204" pitchFamily="34" charset="0"/>
                <a:cs typeface="Arial" panose="020B0604020202020204" pitchFamily="34" charset="0"/>
              </a:rPr>
              <a:t>Paul</a:t>
            </a:r>
          </a:p>
          <a:p>
            <a:pPr marL="0" indent="0">
              <a:buFont typeface="Arial" panose="020B0604020202020204" pitchFamily="34" charset="0"/>
              <a:buNone/>
              <a:defRPr/>
            </a:pPr>
            <a:r>
              <a:rPr lang="en-US" altLang="en-US" sz="3200" b="1" i="1" dirty="0">
                <a:solidFill>
                  <a:schemeClr val="bg1"/>
                </a:solidFill>
                <a:latin typeface="Arial" panose="020B0604020202020204" pitchFamily="34" charset="0"/>
                <a:cs typeface="Arial" panose="020B0604020202020204" pitchFamily="34" charset="0"/>
              </a:rPr>
              <a:t>Aquila/Priscilla</a:t>
            </a:r>
          </a:p>
          <a:p>
            <a:pPr marL="0" indent="0">
              <a:buFont typeface="Arial" panose="020B0604020202020204" pitchFamily="34" charset="0"/>
              <a:buNone/>
              <a:defRPr/>
            </a:pPr>
            <a:r>
              <a:rPr lang="en-US" altLang="en-US" sz="3200" b="1" i="1" dirty="0">
                <a:solidFill>
                  <a:schemeClr val="bg1"/>
                </a:solidFill>
                <a:latin typeface="Arial" panose="020B0604020202020204" pitchFamily="34" charset="0"/>
                <a:cs typeface="Arial" panose="020B0604020202020204" pitchFamily="34" charset="0"/>
              </a:rPr>
              <a:t>Joseph/Mary/Jesus</a:t>
            </a:r>
          </a:p>
          <a:p>
            <a:pPr marL="0" indent="0">
              <a:buFont typeface="Arial" panose="020B0604020202020204" pitchFamily="34" charset="0"/>
              <a:buNone/>
              <a:defRPr/>
            </a:pPr>
            <a:r>
              <a:rPr lang="en-US" altLang="en-US" sz="3200" b="1" i="1" dirty="0">
                <a:solidFill>
                  <a:schemeClr val="bg1"/>
                </a:solidFill>
                <a:latin typeface="Arial" panose="020B0604020202020204" pitchFamily="34" charset="0"/>
                <a:cs typeface="Arial" panose="020B0604020202020204" pitchFamily="34" charset="0"/>
              </a:rPr>
              <a:t>Eunice/Lois/Timothy</a:t>
            </a:r>
          </a:p>
          <a:p>
            <a:pPr marL="0" indent="0">
              <a:buFont typeface="Arial" panose="020B0604020202020204" pitchFamily="34" charset="0"/>
              <a:buNone/>
              <a:defRPr/>
            </a:pPr>
            <a:r>
              <a:rPr lang="en-US" altLang="en-US" sz="3200" b="1" i="1" dirty="0">
                <a:solidFill>
                  <a:schemeClr val="bg1"/>
                </a:solidFill>
                <a:latin typeface="Arial" panose="020B0604020202020204" pitchFamily="34" charset="0"/>
                <a:cs typeface="Arial" panose="020B0604020202020204" pitchFamily="34" charset="0"/>
              </a:rPr>
              <a:t>Peter/Wife/Child/In-Laws</a:t>
            </a:r>
          </a:p>
        </p:txBody>
      </p:sp>
      <p:sp>
        <p:nvSpPr>
          <p:cNvPr id="6" name="Text Box 4">
            <a:extLst>
              <a:ext uri="{FF2B5EF4-FFF2-40B4-BE49-F238E27FC236}">
                <a16:creationId xmlns:a16="http://schemas.microsoft.com/office/drawing/2014/main" id="{F1D80BD8-20F8-4741-98DD-F2B5BD3D5824}"/>
              </a:ext>
            </a:extLst>
          </p:cNvPr>
          <p:cNvSpPr txBox="1">
            <a:spLocks noChangeArrowheads="1"/>
          </p:cNvSpPr>
          <p:nvPr/>
        </p:nvSpPr>
        <p:spPr bwMode="auto">
          <a:xfrm>
            <a:off x="1012641" y="5023266"/>
            <a:ext cx="10127572" cy="1200329"/>
          </a:xfrm>
          <a:prstGeom prst="rect">
            <a:avLst/>
          </a:prstGeom>
          <a:noFill/>
          <a:ln>
            <a:noFill/>
          </a:ln>
          <a:effectLst/>
        </p:spPr>
        <p:txBody>
          <a:bodyPr wrap="square">
            <a:spAutoFit/>
          </a:bodyPr>
          <a:lstStyle/>
          <a:p>
            <a:pPr eaLnBrk="1" hangingPunct="1">
              <a:spcBef>
                <a:spcPct val="50000"/>
              </a:spcBef>
              <a:defRPr/>
            </a:pPr>
            <a:r>
              <a:rPr lang="en-US" altLang="en-US" sz="3600" b="1" dirty="0">
                <a:solidFill>
                  <a:schemeClr val="bg1"/>
                </a:solidFill>
                <a:latin typeface="Arial" panose="020B0604020202020204" pitchFamily="34" charset="0"/>
                <a:cs typeface="Arial" panose="020B0604020202020204" pitchFamily="34" charset="0"/>
              </a:rPr>
              <a:t>Is one example more of a Godly pattern than the other?</a:t>
            </a:r>
          </a:p>
        </p:txBody>
      </p:sp>
    </p:spTree>
    <p:extLst>
      <p:ext uri="{BB962C8B-B14F-4D97-AF65-F5344CB8AC3E}">
        <p14:creationId xmlns:p14="http://schemas.microsoft.com/office/powerpoint/2010/main" val="3525391857"/>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35BBAE6-6B64-4D7F-87CB-B6612C9AB0C5}"/>
              </a:ext>
            </a:extLst>
          </p:cNvPr>
          <p:cNvSpPr>
            <a:spLocks noGrp="1" noChangeArrowheads="1"/>
          </p:cNvSpPr>
          <p:nvPr>
            <p:ph type="title"/>
          </p:nvPr>
        </p:nvSpPr>
        <p:spPr>
          <a:xfrm>
            <a:off x="838200" y="15170"/>
            <a:ext cx="10515600" cy="1325563"/>
          </a:xfrm>
        </p:spPr>
        <p:txBody>
          <a:bodyPr/>
          <a:lstStyle/>
          <a:p>
            <a:pPr eaLnBrk="1" hangingPunct="1">
              <a:defRPr/>
            </a:pPr>
            <a:r>
              <a:rPr lang="en-US" altLang="en-US" sz="4000" b="1" dirty="0">
                <a:solidFill>
                  <a:schemeClr val="bg1"/>
                </a:solidFill>
                <a:latin typeface="Arial" panose="020B0604020202020204" pitchFamily="34" charset="0"/>
                <a:cs typeface="Arial" panose="020B0604020202020204" pitchFamily="34" charset="0"/>
              </a:rPr>
              <a:t>What Are Signs of a Godly Family?</a:t>
            </a:r>
          </a:p>
        </p:txBody>
      </p:sp>
      <p:sp>
        <p:nvSpPr>
          <p:cNvPr id="73731" name="Rectangle 3">
            <a:extLst>
              <a:ext uri="{FF2B5EF4-FFF2-40B4-BE49-F238E27FC236}">
                <a16:creationId xmlns:a16="http://schemas.microsoft.com/office/drawing/2014/main" id="{DB8C50A9-7176-4533-872E-155E5AC03458}"/>
              </a:ext>
            </a:extLst>
          </p:cNvPr>
          <p:cNvSpPr>
            <a:spLocks noGrp="1" noChangeArrowheads="1"/>
          </p:cNvSpPr>
          <p:nvPr>
            <p:ph type="body" idx="1"/>
          </p:nvPr>
        </p:nvSpPr>
        <p:spPr>
          <a:xfrm>
            <a:off x="1012641" y="1438055"/>
            <a:ext cx="10915762" cy="5253591"/>
          </a:xfrm>
        </p:spPr>
        <p:txBody>
          <a:bodyPr>
            <a:noAutofit/>
          </a:bodyPr>
          <a:lstStyle/>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Prayerful, </a:t>
            </a:r>
            <a:r>
              <a:rPr lang="en-US" altLang="en-US" sz="3200" b="1" i="1" dirty="0">
                <a:solidFill>
                  <a:schemeClr val="bg1"/>
                </a:solidFill>
                <a:latin typeface="Arial" panose="020B0604020202020204" pitchFamily="34" charset="0"/>
                <a:cs typeface="Arial" panose="020B0604020202020204" pitchFamily="34" charset="0"/>
              </a:rPr>
              <a:t>the family that prays together...</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Helpful; everyone has a role in the home.</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Stand by each other.</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Not perfect, but understanding and patient.</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Clean; physically </a:t>
            </a:r>
            <a:r>
              <a:rPr lang="en-US" altLang="en-US" sz="3200" b="1" i="1" dirty="0">
                <a:solidFill>
                  <a:schemeClr val="bg1"/>
                </a:solidFill>
                <a:latin typeface="Arial" panose="020B0604020202020204" pitchFamily="34" charset="0"/>
                <a:cs typeface="Arial" panose="020B0604020202020204" pitchFamily="34" charset="0"/>
              </a:rPr>
              <a:t>and</a:t>
            </a:r>
            <a:r>
              <a:rPr lang="en-US" altLang="en-US" sz="3200" b="1" dirty="0">
                <a:solidFill>
                  <a:schemeClr val="bg1"/>
                </a:solidFill>
                <a:latin typeface="Arial" panose="020B0604020202020204" pitchFamily="34" charset="0"/>
                <a:cs typeface="Arial" panose="020B0604020202020204" pitchFamily="34" charset="0"/>
              </a:rPr>
              <a:t> spiritually inside and out.</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Hospitable to others.</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Kindness is practiced and taught.</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Bible is the main focus of guidance, discipline.</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House is empty during times of worship.</a:t>
            </a:r>
          </a:p>
        </p:txBody>
      </p:sp>
      <p:cxnSp>
        <p:nvCxnSpPr>
          <p:cNvPr id="4" name="Straight Connector 3">
            <a:extLst>
              <a:ext uri="{FF2B5EF4-FFF2-40B4-BE49-F238E27FC236}">
                <a16:creationId xmlns:a16="http://schemas.microsoft.com/office/drawing/2014/main" id="{A0CF761A-5036-4729-BEA9-0DA8E637C51A}"/>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54989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70ACF29-8B3F-48CF-8B53-3A6DAB148549}"/>
              </a:ext>
            </a:extLst>
          </p:cNvPr>
          <p:cNvSpPr>
            <a:spLocks noGrp="1" noChangeArrowheads="1"/>
          </p:cNvSpPr>
          <p:nvPr>
            <p:ph type="title"/>
          </p:nvPr>
        </p:nvSpPr>
        <p:spPr>
          <a:xfrm>
            <a:off x="838200" y="149651"/>
            <a:ext cx="10515600" cy="1048837"/>
          </a:xfrm>
        </p:spPr>
        <p:txBody>
          <a:bodyPr/>
          <a:lstStyle/>
          <a:p>
            <a:pPr eaLnBrk="1" hangingPunct="1">
              <a:defRPr/>
            </a:pPr>
            <a:r>
              <a:rPr lang="en-US" altLang="en-US" sz="4000" b="1" dirty="0">
                <a:solidFill>
                  <a:schemeClr val="bg1"/>
                </a:solidFill>
                <a:latin typeface="Arial" panose="020B0604020202020204" pitchFamily="34" charset="0"/>
                <a:cs typeface="Arial" panose="020B0604020202020204" pitchFamily="34" charset="0"/>
              </a:rPr>
              <a:t>What Are Signs of an UN-Godly Family?</a:t>
            </a:r>
          </a:p>
        </p:txBody>
      </p:sp>
      <p:sp>
        <p:nvSpPr>
          <p:cNvPr id="73731" name="Rectangle 3">
            <a:extLst>
              <a:ext uri="{FF2B5EF4-FFF2-40B4-BE49-F238E27FC236}">
                <a16:creationId xmlns:a16="http://schemas.microsoft.com/office/drawing/2014/main" id="{0463434A-3D98-4796-A4CD-0274A84A7822}"/>
              </a:ext>
            </a:extLst>
          </p:cNvPr>
          <p:cNvSpPr>
            <a:spLocks noGrp="1" noChangeArrowheads="1"/>
          </p:cNvSpPr>
          <p:nvPr>
            <p:ph type="body" idx="1"/>
          </p:nvPr>
        </p:nvSpPr>
        <p:spPr>
          <a:xfrm>
            <a:off x="1012641" y="1410448"/>
            <a:ext cx="10515599" cy="5257800"/>
          </a:xfrm>
        </p:spPr>
        <p:txBody>
          <a:bodyPr>
            <a:normAutofit/>
          </a:bodyPr>
          <a:lstStyle/>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Anger</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Materialism</a:t>
            </a:r>
            <a:endParaRPr lang="en-US" altLang="en-US" sz="3200" b="1" i="1" dirty="0">
              <a:solidFill>
                <a:schemeClr val="bg1"/>
              </a:solidFill>
              <a:latin typeface="Arial" panose="020B0604020202020204" pitchFamily="34" charset="0"/>
              <a:cs typeface="Arial" panose="020B0604020202020204" pitchFamily="34" charset="0"/>
            </a:endParaRP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Alcohol / drugs</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Profanity</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Immoral entertainment</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Unclean / unkempt</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Laziness</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Unscriptural marriages</a:t>
            </a:r>
          </a:p>
          <a:p>
            <a:pPr marL="609600" indent="-609600">
              <a:buFontTx/>
              <a:buAutoNum type="arabicPeriod"/>
              <a:defRPr/>
            </a:pPr>
            <a:r>
              <a:rPr lang="en-US" altLang="en-US" sz="3200" b="1" dirty="0">
                <a:solidFill>
                  <a:schemeClr val="bg1"/>
                </a:solidFill>
                <a:latin typeface="Arial" panose="020B0604020202020204" pitchFamily="34" charset="0"/>
                <a:cs typeface="Arial" panose="020B0604020202020204" pitchFamily="34" charset="0"/>
              </a:rPr>
              <a:t>Too busy with worldly concerns</a:t>
            </a:r>
          </a:p>
        </p:txBody>
      </p:sp>
      <p:cxnSp>
        <p:nvCxnSpPr>
          <p:cNvPr id="4" name="Straight Connector 3">
            <a:extLst>
              <a:ext uri="{FF2B5EF4-FFF2-40B4-BE49-F238E27FC236}">
                <a16:creationId xmlns:a16="http://schemas.microsoft.com/office/drawing/2014/main" id="{08CD9B5E-F05D-4FF5-9CB5-0D9A06DA375D}"/>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237807"/>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CE620B2-129C-4AD8-9F13-27077910BDBB}"/>
              </a:ext>
            </a:extLst>
          </p:cNvPr>
          <p:cNvSpPr>
            <a:spLocks noGrp="1" noChangeArrowheads="1"/>
          </p:cNvSpPr>
          <p:nvPr>
            <p:ph type="title"/>
          </p:nvPr>
        </p:nvSpPr>
        <p:spPr>
          <a:xfrm>
            <a:off x="838200" y="0"/>
            <a:ext cx="10515600" cy="1325563"/>
          </a:xfrm>
        </p:spPr>
        <p:txBody>
          <a:bodyPr>
            <a:normAutofit/>
          </a:bodyPr>
          <a:lstStyle/>
          <a:p>
            <a:pPr eaLnBrk="1" hangingPunct="1">
              <a:defRPr/>
            </a:pPr>
            <a:r>
              <a:rPr lang="en-US" altLang="en-US" sz="4000" b="1" dirty="0">
                <a:solidFill>
                  <a:schemeClr val="bg1"/>
                </a:solidFill>
                <a:latin typeface="Arial" panose="020B0604020202020204" pitchFamily="34" charset="0"/>
                <a:cs typeface="Arial" panose="020B0604020202020204" pitchFamily="34" charset="0"/>
              </a:rPr>
              <a:t>The Godly Home Will Have A Godly Man</a:t>
            </a:r>
          </a:p>
        </p:txBody>
      </p:sp>
      <p:sp>
        <p:nvSpPr>
          <p:cNvPr id="72708" name="Rectangle 4">
            <a:extLst>
              <a:ext uri="{FF2B5EF4-FFF2-40B4-BE49-F238E27FC236}">
                <a16:creationId xmlns:a16="http://schemas.microsoft.com/office/drawing/2014/main" id="{C4A5CBE6-B0E1-4211-A6A5-BD67141A6F4C}"/>
              </a:ext>
            </a:extLst>
          </p:cNvPr>
          <p:cNvSpPr>
            <a:spLocks noGrp="1" noChangeArrowheads="1"/>
          </p:cNvSpPr>
          <p:nvPr>
            <p:ph type="body" idx="1"/>
          </p:nvPr>
        </p:nvSpPr>
        <p:spPr>
          <a:xfrm>
            <a:off x="838200" y="1752601"/>
            <a:ext cx="10700084" cy="4660228"/>
          </a:xfrm>
        </p:spPr>
        <p:txBody>
          <a:bodyPr>
            <a:normAutofit/>
          </a:bodyPr>
          <a:lstStyle/>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Provides for the home	       		1 Tim 5:8</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Sets Godly standard 			Gen 18:19</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Cherishes his wife			</a:t>
            </a:r>
            <a:r>
              <a:rPr lang="en-US" altLang="en-US" sz="3600" b="1">
                <a:solidFill>
                  <a:schemeClr val="bg1"/>
                </a:solidFill>
                <a:latin typeface="Arial" panose="020B0604020202020204" pitchFamily="34" charset="0"/>
                <a:cs typeface="Arial" panose="020B0604020202020204" pitchFamily="34" charset="0"/>
              </a:rPr>
              <a:t>Eph 5:25-29</a:t>
            </a:r>
            <a:endParaRPr lang="en-US" altLang="en-US" sz="3600" b="1" dirty="0">
              <a:solidFill>
                <a:schemeClr val="bg1"/>
              </a:solidFill>
              <a:latin typeface="Arial" panose="020B0604020202020204" pitchFamily="34" charset="0"/>
              <a:cs typeface="Arial" panose="020B0604020202020204" pitchFamily="34" charset="0"/>
            </a:endParaRP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Understanding / prayerful 		1 Pet 3:7</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Raises children in the Lord	Eph 6:4</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Fears the Lord				</a:t>
            </a:r>
            <a:r>
              <a:rPr lang="en-US" altLang="en-US" sz="3600" b="1" dirty="0" err="1">
                <a:solidFill>
                  <a:schemeClr val="bg1"/>
                </a:solidFill>
                <a:latin typeface="Arial" panose="020B0604020202020204" pitchFamily="34" charset="0"/>
                <a:cs typeface="Arial" panose="020B0604020202020204" pitchFamily="34" charset="0"/>
              </a:rPr>
              <a:t>Psa</a:t>
            </a:r>
            <a:r>
              <a:rPr lang="en-US" altLang="en-US" sz="3600" b="1" dirty="0">
                <a:solidFill>
                  <a:schemeClr val="bg1"/>
                </a:solidFill>
                <a:latin typeface="Arial" panose="020B0604020202020204" pitchFamily="34" charset="0"/>
                <a:cs typeface="Arial" panose="020B0604020202020204" pitchFamily="34" charset="0"/>
              </a:rPr>
              <a:t> 128:3-4</a:t>
            </a:r>
          </a:p>
          <a:p>
            <a:pPr marL="609600" indent="-609600">
              <a:buFontTx/>
              <a:buAutoNum type="arabicPeriod"/>
              <a:defRPr/>
            </a:pPr>
            <a:endParaRPr lang="en-US" altLang="en-US" dirty="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DC988194-7740-4E91-852E-18E7C20A919F}"/>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523586"/>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46DEA626-CF81-455E-B1ED-EED21C445F34}"/>
              </a:ext>
            </a:extLst>
          </p:cNvPr>
          <p:cNvSpPr>
            <a:spLocks noGrp="1" noChangeArrowheads="1"/>
          </p:cNvSpPr>
          <p:nvPr>
            <p:ph type="title"/>
          </p:nvPr>
        </p:nvSpPr>
        <p:spPr>
          <a:xfrm>
            <a:off x="850231" y="81471"/>
            <a:ext cx="11073064" cy="1143000"/>
          </a:xfrm>
        </p:spPr>
        <p:txBody>
          <a:bodyPr>
            <a:noAutofit/>
          </a:bodyPr>
          <a:lstStyle/>
          <a:p>
            <a:pPr eaLnBrk="1" hangingPunct="1">
              <a:defRPr/>
            </a:pPr>
            <a:r>
              <a:rPr lang="en-US" altLang="en-US" sz="4000" b="1" dirty="0">
                <a:solidFill>
                  <a:schemeClr val="bg1"/>
                </a:solidFill>
                <a:latin typeface="Arial" panose="020B0604020202020204" pitchFamily="34" charset="0"/>
                <a:cs typeface="Arial" panose="020B0604020202020204" pitchFamily="34" charset="0"/>
              </a:rPr>
              <a:t>The Godly Home Will Have A Godly Woman</a:t>
            </a:r>
          </a:p>
        </p:txBody>
      </p:sp>
      <p:sp>
        <p:nvSpPr>
          <p:cNvPr id="77827" name="Rectangle 3">
            <a:extLst>
              <a:ext uri="{FF2B5EF4-FFF2-40B4-BE49-F238E27FC236}">
                <a16:creationId xmlns:a16="http://schemas.microsoft.com/office/drawing/2014/main" id="{7E80C75E-F70C-4EA2-A702-0548FB636947}"/>
              </a:ext>
            </a:extLst>
          </p:cNvPr>
          <p:cNvSpPr>
            <a:spLocks noGrp="1" noChangeArrowheads="1"/>
          </p:cNvSpPr>
          <p:nvPr>
            <p:ph type="body" idx="1"/>
          </p:nvPr>
        </p:nvSpPr>
        <p:spPr>
          <a:xfrm>
            <a:off x="850232" y="1716507"/>
            <a:ext cx="10988842" cy="4525963"/>
          </a:xfrm>
        </p:spPr>
        <p:txBody>
          <a:bodyPr>
            <a:normAutofit/>
          </a:bodyPr>
          <a:lstStyle/>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Provides for the home	     		Prov 31:27</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Faithful in all things			Acts 16:15</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Submissive, cared for	     		Eph 5:22-24</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Trusted				     		Prov 31:11-12</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Worthy of praise		     		Prov 31:28</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Fears the Lord				Prov 31:30-31</a:t>
            </a:r>
          </a:p>
          <a:p>
            <a:pPr marL="609600" indent="-609600">
              <a:buFontTx/>
              <a:buAutoNum type="arabicPeriod"/>
              <a:defRPr/>
            </a:pPr>
            <a:endParaRPr lang="en-US" altLang="en-US" dirty="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5FCC0BCC-DEA4-480A-8C33-530D70B5326D}"/>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265254"/>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B8AEDE80-F56B-4818-BD2A-8D0CA9A1765D}"/>
              </a:ext>
            </a:extLst>
          </p:cNvPr>
          <p:cNvSpPr>
            <a:spLocks noGrp="1" noChangeArrowheads="1"/>
          </p:cNvSpPr>
          <p:nvPr>
            <p:ph type="title"/>
          </p:nvPr>
        </p:nvSpPr>
        <p:spPr>
          <a:xfrm>
            <a:off x="838199" y="0"/>
            <a:ext cx="10952748" cy="1325563"/>
          </a:xfrm>
        </p:spPr>
        <p:txBody>
          <a:bodyPr>
            <a:normAutofit/>
          </a:bodyPr>
          <a:lstStyle/>
          <a:p>
            <a:pPr eaLnBrk="1" hangingPunct="1">
              <a:defRPr/>
            </a:pPr>
            <a:r>
              <a:rPr lang="en-US" altLang="en-US" sz="4000" b="1" dirty="0">
                <a:solidFill>
                  <a:schemeClr val="bg1"/>
                </a:solidFill>
                <a:latin typeface="Arial" panose="020B0604020202020204" pitchFamily="34" charset="0"/>
                <a:cs typeface="Arial" panose="020B0604020202020204" pitchFamily="34" charset="0"/>
              </a:rPr>
              <a:t>The Godly Home Will Have Godly Children</a:t>
            </a:r>
          </a:p>
        </p:txBody>
      </p:sp>
      <p:sp>
        <p:nvSpPr>
          <p:cNvPr id="78851" name="Rectangle 3">
            <a:extLst>
              <a:ext uri="{FF2B5EF4-FFF2-40B4-BE49-F238E27FC236}">
                <a16:creationId xmlns:a16="http://schemas.microsoft.com/office/drawing/2014/main" id="{FE7BA07D-A5E7-4F99-92CD-C67A0B182221}"/>
              </a:ext>
            </a:extLst>
          </p:cNvPr>
          <p:cNvSpPr>
            <a:spLocks noGrp="1" noChangeArrowheads="1"/>
          </p:cNvSpPr>
          <p:nvPr>
            <p:ph type="body" idx="1"/>
          </p:nvPr>
        </p:nvSpPr>
        <p:spPr>
          <a:xfrm>
            <a:off x="838199" y="1690688"/>
            <a:ext cx="11085095" cy="4525963"/>
          </a:xfrm>
        </p:spPr>
        <p:txBody>
          <a:bodyPr>
            <a:noAutofit/>
          </a:bodyPr>
          <a:lstStyle/>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Submit to parents		     		Eph 6:1-3; </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Do not be self-willed			Prov 29:15 </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Learn from parents			</a:t>
            </a:r>
            <a:r>
              <a:rPr lang="en-US" altLang="en-US" sz="3600" b="1" dirty="0" err="1">
                <a:solidFill>
                  <a:schemeClr val="bg1"/>
                </a:solidFill>
                <a:latin typeface="Arial" panose="020B0604020202020204" pitchFamily="34" charset="0"/>
                <a:cs typeface="Arial" panose="020B0604020202020204" pitchFamily="34" charset="0"/>
              </a:rPr>
              <a:t>Deut</a:t>
            </a:r>
            <a:r>
              <a:rPr lang="en-US" altLang="en-US" sz="3600" b="1" dirty="0">
                <a:solidFill>
                  <a:schemeClr val="bg1"/>
                </a:solidFill>
                <a:latin typeface="Arial" panose="020B0604020202020204" pitchFamily="34" charset="0"/>
                <a:cs typeface="Arial" panose="020B0604020202020204" pitchFamily="34" charset="0"/>
              </a:rPr>
              <a:t> 6:6ff</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Keep teachings in heart	     	Prov 6:20-24</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Don't curse family		     		Prov 20:20</a:t>
            </a:r>
          </a:p>
          <a:p>
            <a:pPr marL="609600" indent="-609600">
              <a:buFontTx/>
              <a:buAutoNum type="arabicPeriod"/>
              <a:defRPr/>
            </a:pPr>
            <a:r>
              <a:rPr lang="en-US" altLang="en-US" sz="3600" b="1" dirty="0">
                <a:solidFill>
                  <a:schemeClr val="bg1"/>
                </a:solidFill>
                <a:latin typeface="Arial" panose="020B0604020202020204" pitchFamily="34" charset="0"/>
                <a:cs typeface="Arial" panose="020B0604020202020204" pitchFamily="34" charset="0"/>
              </a:rPr>
              <a:t>Be a blessing			    		Prov 31:28</a:t>
            </a:r>
          </a:p>
        </p:txBody>
      </p:sp>
      <p:cxnSp>
        <p:nvCxnSpPr>
          <p:cNvPr id="4" name="Straight Connector 3">
            <a:extLst>
              <a:ext uri="{FF2B5EF4-FFF2-40B4-BE49-F238E27FC236}">
                <a16:creationId xmlns:a16="http://schemas.microsoft.com/office/drawing/2014/main" id="{600BCBA9-EC38-46A3-B6D1-EDBD83013C76}"/>
              </a:ext>
            </a:extLst>
          </p:cNvPr>
          <p:cNvCxnSpPr>
            <a:cxnSpLocks/>
          </p:cNvCxnSpPr>
          <p:nvPr/>
        </p:nvCxnSpPr>
        <p:spPr>
          <a:xfrm>
            <a:off x="1012641" y="1198488"/>
            <a:ext cx="111793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745209"/>
      </p:ext>
    </p:extLst>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898</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April 9, 2022 Warfield Blvd</vt:lpstr>
      <vt:lpstr>Submission In The Family</vt:lpstr>
      <vt:lpstr>Submission In The Family</vt:lpstr>
      <vt:lpstr>What Is A Family?</vt:lpstr>
      <vt:lpstr>What Are Signs of a Godly Family?</vt:lpstr>
      <vt:lpstr>What Are Signs of an UN-Godly Family?</vt:lpstr>
      <vt:lpstr>The Godly Home Will Have A Godly Man</vt:lpstr>
      <vt:lpstr>The Godly Home Will Have A Godly Woman</vt:lpstr>
      <vt:lpstr>The Godly Home Will Have Godly Children</vt:lpstr>
      <vt:lpstr>1 Peter 3 on submissive behavior…</vt:lpstr>
      <vt:lpstr>PowerPoint Presentation</vt:lpstr>
      <vt:lpstr>PowerPoint Presentation</vt:lpstr>
      <vt:lpstr>PowerPoint Presentation</vt:lpstr>
      <vt:lpstr>PowerPoint Presentation</vt:lpstr>
      <vt:lpstr>PowerPoint Presentation</vt:lpstr>
      <vt:lpstr>PowerPoint Presentation</vt:lpstr>
      <vt:lpstr>But first, we must submit to God…</vt:lpstr>
      <vt:lpstr>“…a woman who fears the Lord, she shall be praised.”  (Prov 30:30b) </vt:lpstr>
      <vt:lpstr>“But as for me and my house, we will     serve the Lord.”           Joshua 24:15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Kramer</dc:creator>
  <cp:lastModifiedBy>Chris Kramer</cp:lastModifiedBy>
  <cp:revision>26</cp:revision>
  <dcterms:created xsi:type="dcterms:W3CDTF">2020-06-07T23:11:03Z</dcterms:created>
  <dcterms:modified xsi:type="dcterms:W3CDTF">2022-04-09T20:27:33Z</dcterms:modified>
</cp:coreProperties>
</file>